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16"/>
  </p:notesMasterIdLst>
  <p:handoutMasterIdLst>
    <p:handoutMasterId r:id="rId17"/>
  </p:handout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</p:sldIdLst>
  <p:sldSz cx="9144000" cy="6858000" type="screen4x3"/>
  <p:notesSz cx="9144000" cy="6858000"/>
  <p:custDataLst>
    <p:tags r:id="rId18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10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33"/>
    <a:srgbClr val="336666"/>
    <a:srgbClr val="46555E"/>
    <a:srgbClr val="5C7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3018" autoAdjust="0"/>
  </p:normalViewPr>
  <p:slideViewPr>
    <p:cSldViewPr showGuides="1">
      <p:cViewPr varScale="1">
        <p:scale>
          <a:sx n="55" d="100"/>
          <a:sy n="55" d="100"/>
        </p:scale>
        <p:origin x="192" y="72"/>
      </p:cViewPr>
      <p:guideLst>
        <p:guide orient="horz" pos="2614"/>
        <p:guide pos="106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2388" y="114"/>
      </p:cViewPr>
      <p:guideLst>
        <p:guide orient="horz" pos="2880"/>
        <p:guide pos="2160"/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52963-748C-4BC1-B802-37A663DD15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4FB0-E808-468D-9B37-888AE8EED9B9}" type="datetimeFigureOut">
              <a:rPr lang="tr-TR" smtClean="0"/>
              <a:pPr/>
              <a:t>23.03.2021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025B4-BE65-44DA-8CBD-19C3DE60281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5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ikan\Desktop\yenisablonlar\sunum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6264696" cy="64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um_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8" y="1240396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8176" y="1291837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706" y="1773560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KONU İSMİ</a:t>
            </a:r>
            <a:endParaRPr lang="tr-TR" dirty="0"/>
          </a:p>
        </p:txBody>
      </p:sp>
      <p:sp>
        <p:nvSpPr>
          <p:cNvPr id="11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706" y="2422055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  <p:sp>
        <p:nvSpPr>
          <p:cNvPr id="12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2971692"/>
            <a:ext cx="5904656" cy="745340"/>
          </a:xfrm>
        </p:spPr>
        <p:txBody>
          <a:bodyPr lIns="0" anchor="ctr" anchorCtr="0">
            <a:noAutofit/>
          </a:bodyPr>
          <a:lstStyle>
            <a:lvl1pPr>
              <a:defRPr sz="1650" b="0" baseline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Konu ile ilgili kısa bir giriş cümlesi hocalar tarafında çekim öncesi yazılacak.</a:t>
            </a:r>
          </a:p>
        </p:txBody>
      </p:sp>
    </p:spTree>
    <p:extLst>
      <p:ext uri="{BB962C8B-B14F-4D97-AF65-F5344CB8AC3E}">
        <p14:creationId xmlns:p14="http://schemas.microsoft.com/office/powerpoint/2010/main" val="144845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nu_bilgileri_gi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7" y="672506"/>
            <a:ext cx="7200205" cy="452239"/>
          </a:xfrm>
          <a:blipFill dpi="0" rotWithShape="1">
            <a:blip r:embed="rId3"/>
            <a:srcRect/>
            <a:stretch>
              <a:fillRect t="45000" r="95000" b="35000"/>
            </a:stretch>
          </a:blipFill>
        </p:spPr>
        <p:txBody>
          <a:bodyPr lIns="396000">
            <a:noAutofit/>
          </a:bodyPr>
          <a:lstStyle>
            <a:lvl1pPr>
              <a:defRPr sz="1875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7" y="1138467"/>
            <a:ext cx="7200205" cy="418331"/>
          </a:xfrm>
          <a:blipFill dpi="0" rotWithShape="1">
            <a:blip r:embed="rId4"/>
            <a:srcRect/>
            <a:stretch>
              <a:fillRect t="45000" r="90000" b="35000"/>
            </a:stretch>
          </a:blipFill>
        </p:spPr>
        <p:txBody>
          <a:bodyPr lIns="756000">
            <a:normAutofit/>
          </a:bodyPr>
          <a:lstStyle>
            <a:lvl1pPr>
              <a:defRPr sz="1800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1772692"/>
            <a:ext cx="7200900" cy="4392612"/>
          </a:xfrm>
        </p:spPr>
        <p:txBody>
          <a:bodyPr lIns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75" baseline="0">
                <a:solidFill>
                  <a:srgbClr val="003333"/>
                </a:solidFill>
              </a:defRPr>
            </a:lvl1pPr>
            <a:lvl2pPr>
              <a:defRPr>
                <a:solidFill>
                  <a:srgbClr val="003333"/>
                </a:solidFill>
              </a:defRPr>
            </a:lvl2pPr>
            <a:lvl3pPr>
              <a:defRPr>
                <a:solidFill>
                  <a:srgbClr val="003333"/>
                </a:solidFill>
              </a:defRPr>
            </a:lvl3pPr>
            <a:lvl4pPr>
              <a:defRPr>
                <a:solidFill>
                  <a:srgbClr val="003333"/>
                </a:solidFill>
              </a:defRPr>
            </a:lvl4pPr>
            <a:lvl5pPr>
              <a:defRPr>
                <a:solidFill>
                  <a:srgbClr val="003333"/>
                </a:solidFill>
              </a:defRPr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r-TR" dirty="0" smtClean="0"/>
          </a:p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07" y="1528424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7705" y="1579864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4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235" y="2061592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235" y="2710087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282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1" y="620688"/>
            <a:ext cx="7200651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1691681" y="1052736"/>
            <a:ext cx="7200651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a_bilgileri_slay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685783" rtl="0" eaLnBrk="1" latinLnBrk="0" hangingPunct="1">
              <a:spcBef>
                <a:spcPct val="0"/>
              </a:spcBef>
              <a:buNone/>
            </a:pPr>
            <a:r>
              <a:rPr lang="tr-TR" dirty="0" smtClean="0"/>
              <a:t>UZEM-ANA BAŞLIK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23.03.2021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lang="tr-TR" sz="165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ksisozluk.com/show.asp?t=king" TargetMode="External"/><Relationship Id="rId2" Type="http://schemas.openxmlformats.org/officeDocument/2006/relationships/hyperlink" Target="http://www.eksisozluk.com/show.asp?t=dingil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eksisozluk.com/show.asp?t=s%c3%bcspansiyon" TargetMode="External"/><Relationship Id="rId5" Type="http://schemas.openxmlformats.org/officeDocument/2006/relationships/hyperlink" Target="http://www.eksisozluk.com/show.asp?t=fren" TargetMode="External"/><Relationship Id="rId4" Type="http://schemas.openxmlformats.org/officeDocument/2006/relationships/hyperlink" Target="http://www.eksisozluk.com/show.asp?t=lastik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sp>
        <p:nvSpPr>
          <p:cNvPr id="5" name="Dikdörtgen 4"/>
          <p:cNvSpPr/>
          <p:nvPr/>
        </p:nvSpPr>
        <p:spPr>
          <a:xfrm>
            <a:off x="731423" y="1448151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1. DORSE : </a:t>
            </a:r>
            <a:r>
              <a:rPr lang="tr-TR" sz="2400" dirty="0"/>
              <a:t>Önünde çekicisi olmayan, </a:t>
            </a:r>
            <a:r>
              <a:rPr lang="tr-TR" sz="2400" dirty="0" err="1"/>
              <a:t>mafi</a:t>
            </a:r>
            <a:r>
              <a:rPr lang="tr-TR" sz="2400" dirty="0"/>
              <a:t> veya çekicisi ile gemiye yüklenen araçlara denir.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696" y="2672904"/>
            <a:ext cx="3419271" cy="2124248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2665067"/>
            <a:ext cx="3600400" cy="2132085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527" y="4977172"/>
            <a:ext cx="3493641" cy="188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09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sp>
        <p:nvSpPr>
          <p:cNvPr id="5" name="Dikdörtgen 4"/>
          <p:cNvSpPr/>
          <p:nvPr/>
        </p:nvSpPr>
        <p:spPr>
          <a:xfrm>
            <a:off x="731423" y="1448151"/>
            <a:ext cx="8136904" cy="4312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tr-TR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2. FRİGO DORSE : </a:t>
            </a:r>
            <a:r>
              <a:rPr lang="tr-TR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Soğutulmuş yük taşımak için dizayn edilmiş izolasyonlu </a:t>
            </a:r>
            <a:r>
              <a:rPr lang="tr-TR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dorseye</a:t>
            </a:r>
            <a:r>
              <a:rPr lang="tr-TR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denir. Ön tarafında bir adet soğutma motoru vardır. Yükleme sırasında bu tip </a:t>
            </a:r>
            <a:r>
              <a:rPr lang="tr-TR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dorselerde</a:t>
            </a:r>
            <a:r>
              <a:rPr lang="tr-TR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dikkat edilecek en önemli husus frigo motorunun çalışıp çalışmadığını kontrol etmektir. Frigo motoru çalışmayan bir </a:t>
            </a:r>
            <a:r>
              <a:rPr lang="tr-TR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dorse</a:t>
            </a:r>
            <a:r>
              <a:rPr lang="tr-TR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normal </a:t>
            </a:r>
            <a:r>
              <a:rPr lang="tr-TR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dorse</a:t>
            </a:r>
            <a:r>
              <a:rPr lang="tr-TR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gibi her güverteye yüklenebilir. Frigo motoru kendi imkanlarıyla çalışan </a:t>
            </a:r>
            <a:r>
              <a:rPr lang="tr-TR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dorse</a:t>
            </a:r>
            <a:r>
              <a:rPr lang="tr-TR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sadece açık güverteye yüklenmelidir. Frigo motoru elektrikle çalışan ve gemiden elektrik talep eden  frigo araçlar elektrik bağlantı soketlerinin </a:t>
            </a:r>
            <a:r>
              <a:rPr lang="tr-TR" sz="24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bulunduğu </a:t>
            </a:r>
            <a:r>
              <a:rPr lang="tr-TR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güvertelere ve soketlere yakın  park edilmelidir</a:t>
            </a:r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83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7" y="1412776"/>
            <a:ext cx="5040559" cy="2585785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106" y="3998561"/>
            <a:ext cx="6325294" cy="2859439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755577" y="970203"/>
            <a:ext cx="24515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2. FRİGO DORSE :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6087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sp>
        <p:nvSpPr>
          <p:cNvPr id="7" name="Dikdörtgen 6"/>
          <p:cNvSpPr/>
          <p:nvPr/>
        </p:nvSpPr>
        <p:spPr>
          <a:xfrm>
            <a:off x="755577" y="970203"/>
            <a:ext cx="25955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3. CAM DORSE :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731314" y="1556641"/>
            <a:ext cx="74590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ea typeface="Times New Roman" panose="02020603050405020304" pitchFamily="18" charset="0"/>
              </a:rPr>
              <a:t>Cam taşımak için özel olarak dizayn </a:t>
            </a:r>
            <a:r>
              <a:rPr lang="tr-TR" sz="2400" dirty="0" smtClean="0">
                <a:ea typeface="Times New Roman" panose="02020603050405020304" pitchFamily="18" charset="0"/>
              </a:rPr>
              <a:t>edilmiş </a:t>
            </a:r>
            <a:r>
              <a:rPr lang="tr-TR" sz="2400" dirty="0" err="1" smtClean="0">
                <a:ea typeface="Times New Roman" panose="02020603050405020304" pitchFamily="18" charset="0"/>
              </a:rPr>
              <a:t>dorselere</a:t>
            </a:r>
            <a:r>
              <a:rPr lang="tr-TR" sz="2400" dirty="0" smtClean="0">
                <a:ea typeface="Times New Roman" panose="02020603050405020304" pitchFamily="18" charset="0"/>
              </a:rPr>
              <a:t> </a:t>
            </a:r>
            <a:r>
              <a:rPr lang="tr-TR" sz="2400" dirty="0">
                <a:ea typeface="Times New Roman" panose="02020603050405020304" pitchFamily="18" charset="0"/>
              </a:rPr>
              <a:t>denir.</a:t>
            </a:r>
            <a:endParaRPr lang="tr-TR" sz="2400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2143078"/>
            <a:ext cx="5832648" cy="258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54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sp>
        <p:nvSpPr>
          <p:cNvPr id="7" name="Dikdörtgen 6"/>
          <p:cNvSpPr/>
          <p:nvPr/>
        </p:nvSpPr>
        <p:spPr>
          <a:xfrm>
            <a:off x="755577" y="970203"/>
            <a:ext cx="3005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4. JUMBO DORSE :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755577" y="1513662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ea typeface="Times New Roman" panose="02020603050405020304" pitchFamily="18" charset="0"/>
              </a:rPr>
              <a:t>Tekerlek ölçüleri normalden küçük olan ve ön kısmında çekici yüksekliği bulunan </a:t>
            </a:r>
            <a:r>
              <a:rPr lang="tr-TR" sz="2400" dirty="0" err="1" smtClean="0">
                <a:ea typeface="Times New Roman" panose="02020603050405020304" pitchFamily="18" charset="0"/>
              </a:rPr>
              <a:t>dorselere</a:t>
            </a:r>
            <a:r>
              <a:rPr lang="tr-TR" sz="2400" dirty="0" smtClean="0">
                <a:ea typeface="Times New Roman" panose="02020603050405020304" pitchFamily="18" charset="0"/>
              </a:rPr>
              <a:t> </a:t>
            </a:r>
            <a:r>
              <a:rPr lang="tr-TR" sz="2400" dirty="0" err="1" smtClean="0">
                <a:ea typeface="Times New Roman" panose="02020603050405020304" pitchFamily="18" charset="0"/>
              </a:rPr>
              <a:t>jumbo</a:t>
            </a:r>
            <a:r>
              <a:rPr lang="tr-TR" sz="2400" dirty="0" smtClean="0">
                <a:ea typeface="Times New Roman" panose="02020603050405020304" pitchFamily="18" charset="0"/>
              </a:rPr>
              <a:t> </a:t>
            </a:r>
            <a:r>
              <a:rPr lang="tr-TR" sz="2400" dirty="0">
                <a:ea typeface="Times New Roman" panose="02020603050405020304" pitchFamily="18" charset="0"/>
              </a:rPr>
              <a:t>denir. Jumbo </a:t>
            </a:r>
            <a:r>
              <a:rPr lang="tr-TR" sz="2400" dirty="0" err="1">
                <a:ea typeface="Times New Roman" panose="02020603050405020304" pitchFamily="18" charset="0"/>
              </a:rPr>
              <a:t>dorselerin</a:t>
            </a:r>
            <a:r>
              <a:rPr lang="tr-TR" sz="2400" dirty="0">
                <a:ea typeface="Times New Roman" panose="02020603050405020304" pitchFamily="18" charset="0"/>
              </a:rPr>
              <a:t> lastik çapı 70 </a:t>
            </a:r>
            <a:r>
              <a:rPr lang="tr-TR" sz="2400" dirty="0" err="1">
                <a:ea typeface="Times New Roman" panose="02020603050405020304" pitchFamily="18" charset="0"/>
              </a:rPr>
              <a:t>cm.dir</a:t>
            </a:r>
            <a:endParaRPr lang="tr-TR" sz="24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274" y="3165421"/>
            <a:ext cx="6120086" cy="328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sp>
        <p:nvSpPr>
          <p:cNvPr id="7" name="Dikdörtgen 6"/>
          <p:cNvSpPr/>
          <p:nvPr/>
        </p:nvSpPr>
        <p:spPr>
          <a:xfrm>
            <a:off x="755577" y="970203"/>
            <a:ext cx="2900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5. PİLOT DORSE :</a:t>
            </a:r>
            <a:r>
              <a:rPr lang="tr-TR" sz="24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755577" y="1513662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ea typeface="Times New Roman" panose="02020603050405020304" pitchFamily="18" charset="0"/>
              </a:rPr>
              <a:t>Tekerlek çapları çekicinin tekerlek çapıyla aynı yükseklikte olan </a:t>
            </a:r>
            <a:r>
              <a:rPr lang="tr-TR" sz="2400" dirty="0" smtClean="0">
                <a:ea typeface="Times New Roman" panose="02020603050405020304" pitchFamily="18" charset="0"/>
              </a:rPr>
              <a:t>büyük lastikli </a:t>
            </a:r>
            <a:r>
              <a:rPr lang="tr-TR" sz="2400" dirty="0" err="1">
                <a:ea typeface="Times New Roman" panose="02020603050405020304" pitchFamily="18" charset="0"/>
              </a:rPr>
              <a:t>dorselerdir</a:t>
            </a:r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tr-TR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7" y="2564904"/>
            <a:ext cx="7992887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1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sp>
        <p:nvSpPr>
          <p:cNvPr id="7" name="Dikdörtgen 6"/>
          <p:cNvSpPr/>
          <p:nvPr/>
        </p:nvSpPr>
        <p:spPr>
          <a:xfrm>
            <a:off x="755577" y="1054185"/>
            <a:ext cx="2955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6. MİDİLLİ </a:t>
            </a:r>
            <a:r>
              <a:rPr lang="tr-TR" sz="24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DORSE: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755577" y="1513662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</a:rPr>
              <a:t>Tekerlek çapı küçük olan ve ön kısmında çekici yüksekliği bulunmayan önden arkaya kadar düz olan </a:t>
            </a:r>
            <a:r>
              <a:rPr lang="tr-TR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dorsedir</a:t>
            </a:r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</a:rPr>
              <a:t>. Bu </a:t>
            </a:r>
            <a:r>
              <a:rPr lang="tr-TR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dorselerin</a:t>
            </a:r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</a:rPr>
              <a:t> iç hacminden daha çok yararlanmak için küçük lastik kullanarak yere mümkün olduğunca yakın bir şekilde dizayn edilmiştir.</a:t>
            </a:r>
            <a:endParaRPr lang="tr-TR" sz="24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3452654"/>
            <a:ext cx="7272808" cy="23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08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sp>
        <p:nvSpPr>
          <p:cNvPr id="7" name="Dikdörtgen 6"/>
          <p:cNvSpPr/>
          <p:nvPr/>
        </p:nvSpPr>
        <p:spPr>
          <a:xfrm>
            <a:off x="755577" y="1054185"/>
            <a:ext cx="3600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7. </a:t>
            </a:r>
            <a:r>
              <a:rPr lang="tr-TR" sz="24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BULKER DORSE </a:t>
            </a:r>
            <a:r>
              <a:rPr lang="tr-T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755577" y="1513662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</a:rPr>
              <a:t>Akışkanlığı fazla olmayan dökme maden vb. yükler taşımak için dizayn edilmiş konteyner tipi özel </a:t>
            </a:r>
            <a:r>
              <a:rPr lang="tr-TR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dorselerdir</a:t>
            </a:r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</a:rPr>
              <a:t>. Bu </a:t>
            </a:r>
            <a:r>
              <a:rPr lang="tr-TR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dorselerin</a:t>
            </a:r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</a:rPr>
              <a:t> boyu 20 fit ve 30 fittir.</a:t>
            </a:r>
            <a:endParaRPr lang="tr-TR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996952"/>
            <a:ext cx="7776864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3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sp>
        <p:nvSpPr>
          <p:cNvPr id="7" name="Dikdörtgen 6"/>
          <p:cNvSpPr/>
          <p:nvPr/>
        </p:nvSpPr>
        <p:spPr>
          <a:xfrm>
            <a:off x="755577" y="1054185"/>
            <a:ext cx="3600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8. TANKER DORSE :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755577" y="1513662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</a:rPr>
              <a:t>Likit yük taşımak için dizayn edilmiş tanker </a:t>
            </a:r>
            <a:r>
              <a:rPr lang="tr-TR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dorselerdir</a:t>
            </a:r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</a:rPr>
              <a:t>. Bunlar her güverteye gönderilebilir. Dikkat edilmesi gereken taşıdığı yükün cinsidir. Bunların boyu genellikle 12.8 metredir.</a:t>
            </a:r>
            <a:endParaRPr lang="tr-TR" sz="24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284984"/>
            <a:ext cx="7344816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41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sp>
        <p:nvSpPr>
          <p:cNvPr id="7" name="Dikdörtgen 6"/>
          <p:cNvSpPr/>
          <p:nvPr/>
        </p:nvSpPr>
        <p:spPr>
          <a:xfrm>
            <a:off x="755577" y="1054185"/>
            <a:ext cx="3600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9. SİLO DORSE : 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755577" y="1513662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</a:rPr>
              <a:t>Bu tip </a:t>
            </a:r>
            <a:r>
              <a:rPr lang="tr-TR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dorseler</a:t>
            </a:r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</a:rPr>
              <a:t> dökme çimento, buğday vb. silo yükleri taşımak için dizayn edilmiş özel </a:t>
            </a:r>
            <a:r>
              <a:rPr lang="tr-TR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dorselerdir</a:t>
            </a:r>
            <a:r>
              <a:rPr lang="tr-TR" sz="24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tr-TR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2814562"/>
            <a:ext cx="7632846" cy="327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79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sp>
        <p:nvSpPr>
          <p:cNvPr id="7" name="Dikdörtgen 6"/>
          <p:cNvSpPr/>
          <p:nvPr/>
        </p:nvSpPr>
        <p:spPr>
          <a:xfrm>
            <a:off x="755577" y="1054185"/>
            <a:ext cx="3600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10. LOW BED :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755577" y="1513662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</a:rPr>
              <a:t>Ağır iş makineleri, uzun ve geniş yükler taşımak </a:t>
            </a:r>
            <a:r>
              <a:rPr lang="tr-TR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icin</a:t>
            </a:r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</a:rPr>
              <a:t> dizayn edilmiş çok tekerli boyu uzun ve geniş araçlardır. Bu araçlar normal araçlardan 1-2 metre daha geniştir. En az boyu kamyon römork kadar olup, taşıdığı yüke göre boyu 40 metreye kadar çıkar.</a:t>
            </a:r>
            <a:endParaRPr lang="tr-TR" sz="24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452654"/>
            <a:ext cx="7992887" cy="321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sp>
        <p:nvSpPr>
          <p:cNvPr id="7" name="Dikdörtgen 6"/>
          <p:cNvSpPr/>
          <p:nvPr/>
        </p:nvSpPr>
        <p:spPr>
          <a:xfrm>
            <a:off x="755576" y="1046880"/>
            <a:ext cx="3600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11. SEMİ TRAİLER : 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755577" y="1474035"/>
            <a:ext cx="8136904" cy="3038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tr-TR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 motoru haiz çekici araç tarafından çekilen ve taşıyacağı</a:t>
            </a:r>
            <a:endParaRPr lang="tr-T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tr-T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yükün özelliklerine has bir şekilde tasarlanıp imal edilen en az bir </a:t>
            </a:r>
            <a:r>
              <a:rPr lang="tr-TR" sz="2400" dirty="0">
                <a:solidFill>
                  <a:srgbClr val="00008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dingil</a:t>
            </a:r>
            <a:r>
              <a:rPr lang="tr-T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ve çekildiği araca </a:t>
            </a:r>
            <a:r>
              <a:rPr lang="tr-TR" sz="2400" dirty="0" err="1">
                <a:solidFill>
                  <a:srgbClr val="00008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king</a:t>
            </a:r>
            <a:r>
              <a:rPr lang="tr-T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adı verilen bir bağlantı aracı ile bağlanan yük taşıma amaçlı karayolu taşıtı.</a:t>
            </a:r>
            <a:endParaRPr lang="tr-T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tr-T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Semi treyler, </a:t>
            </a:r>
            <a:r>
              <a:rPr lang="tr-TR" sz="2400" dirty="0">
                <a:solidFill>
                  <a:srgbClr val="00008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dingil</a:t>
            </a:r>
            <a:r>
              <a:rPr lang="tr-T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>
                <a:solidFill>
                  <a:srgbClr val="00008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lastik</a:t>
            </a:r>
            <a:r>
              <a:rPr lang="tr-T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>
                <a:solidFill>
                  <a:srgbClr val="00008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fren</a:t>
            </a:r>
            <a:r>
              <a:rPr lang="tr-T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>
                <a:solidFill>
                  <a:srgbClr val="00008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süspansiyon</a:t>
            </a:r>
            <a:r>
              <a:rPr lang="tr-T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gibi yürüyüş gruplarına </a:t>
            </a:r>
            <a:r>
              <a:rPr lang="tr-TR" sz="2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 güvenlik </a:t>
            </a:r>
            <a:r>
              <a:rPr lang="tr-T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aygıtlarına sahip olduğu halde motoruna hakim değildir.</a:t>
            </a:r>
            <a:endParaRPr lang="tr-T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21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sp>
        <p:nvSpPr>
          <p:cNvPr id="7" name="Dikdörtgen 6"/>
          <p:cNvSpPr/>
          <p:nvPr/>
        </p:nvSpPr>
        <p:spPr>
          <a:xfrm>
            <a:off x="755576" y="1046880"/>
            <a:ext cx="3600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11. SEMİ TRAİLER : </a:t>
            </a:r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36" y="1924080"/>
            <a:ext cx="3922980" cy="215299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929978"/>
            <a:ext cx="3960441" cy="2147094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4487490"/>
            <a:ext cx="4968552" cy="237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97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55577" y="631345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/>
              <a:t>RO-RO GEMİLERİNDE TAŞINAN ARAÇ ÇEŞİTLERİ :</a:t>
            </a:r>
            <a:endParaRPr lang="tr-TR" sz="2200" dirty="0"/>
          </a:p>
        </p:txBody>
      </p:sp>
      <p:sp>
        <p:nvSpPr>
          <p:cNvPr id="7" name="Dikdörtgen 6"/>
          <p:cNvSpPr/>
          <p:nvPr/>
        </p:nvSpPr>
        <p:spPr>
          <a:xfrm>
            <a:off x="755576" y="1046880"/>
            <a:ext cx="3600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12. FORKLİFT : 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720377" y="1708636"/>
            <a:ext cx="81721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ea typeface="Times New Roman" panose="02020603050405020304" pitchFamily="18" charset="0"/>
              </a:rPr>
              <a:t>Limanlarda ve büyük depolarda bulunan, önündeki iki uzun demirle paletli yükleri kaldırmaya yarayan iş makinasıdır. </a:t>
            </a:r>
            <a:endParaRPr lang="tr-TR" sz="2400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734607"/>
            <a:ext cx="3096344" cy="2062545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5" y="2734606"/>
            <a:ext cx="3240362" cy="206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30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64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66&quot;/&gt;&lt;/object&gt;&lt;object type=&quot;3&quot; unique_id=&quot;10009&quot;&gt;&lt;property id=&quot;20148&quot; value=&quot;5&quot;/&gt;&lt;property id=&quot;20300&quot; value=&quot;Slide 6&quot;/&gt;&lt;property id=&quot;20307&quot; value=&quot;267&quot;/&gt;&lt;/object&gt;&lt;object type=&quot;3&quot; unique_id=&quot;10010&quot;&gt;&lt;property id=&quot;20148&quot; value=&quot;5&quot;/&gt;&lt;property id=&quot;20300&quot; value=&quot;Slide 7&quot;/&gt;&lt;property id=&quot;20307&quot; value=&quot;268&quot;/&gt;&lt;/object&gt;&lt;object type=&quot;3&quot; unique_id=&quot;10011&quot;&gt;&lt;property id=&quot;20148&quot; value=&quot;5&quot;/&gt;&lt;property id=&quot;20300&quot; value=&quot;Slide 8&quot;/&gt;&lt;property id=&quot;20307&quot; value=&quot;269&quot;/&gt;&lt;/object&gt;&lt;object type=&quot;3&quot; unique_id=&quot;10012&quot;&gt;&lt;property id=&quot;20148&quot; value=&quot;5&quot;/&gt;&lt;property id=&quot;20300&quot; value=&quot;Slide 9&quot;/&gt;&lt;property id=&quot;20307&quot; value=&quot;270&quot;/&gt;&lt;/object&gt;&lt;object type=&quot;3&quot; unique_id=&quot;10013&quot;&gt;&lt;property id=&quot;20148&quot; value=&quot;5&quot;/&gt;&lt;property id=&quot;20300&quot; value=&quot;Slide 10&quot;/&gt;&lt;property id=&quot;20307&quot; value=&quot;271&quot;/&gt;&lt;/object&gt;&lt;object type=&quot;3&quot; unique_id=&quot;10014&quot;&gt;&lt;property id=&quot;20148&quot; value=&quot;5&quot;/&gt;&lt;property id=&quot;20300&quot; value=&quot;Slide 11&quot;/&gt;&lt;property id=&quot;20307&quot; value=&quot;272&quot;/&gt;&lt;/object&gt;&lt;object type=&quot;3&quot; unique_id=&quot;10015&quot;&gt;&lt;property id=&quot;20148&quot; value=&quot;5&quot;/&gt;&lt;property id=&quot;20300&quot; value=&quot;Slide 12&quot;/&gt;&lt;property id=&quot;20307&quot; value=&quot;273&quot;/&gt;&lt;/object&gt;&lt;object type=&quot;3&quot; unique_id=&quot;10016&quot;&gt;&lt;property id=&quot;20148&quot; value=&quot;5&quot;/&gt;&lt;property id=&quot;20300&quot; value=&quot;Slide 13&quot;/&gt;&lt;property id=&quot;20307&quot; value=&quot;274&quot;/&gt;&lt;/object&gt;&lt;object type=&quot;3&quot; unique_id=&quot;10017&quot;&gt;&lt;property id=&quot;20148&quot; value=&quot;5&quot;/&gt;&lt;property id=&quot;20300&quot; value=&quot;Slide 14&quot;/&gt;&lt;property id=&quot;20307&quot; value=&quot;275&quot;/&gt;&lt;/object&gt;&lt;object type=&quot;3&quot; unique_id=&quot;10018&quot;&gt;&lt;property id=&quot;20148&quot; value=&quot;5&quot;/&gt;&lt;property id=&quot;20300&quot; value=&quot;Slide 15&quot;/&gt;&lt;property id=&quot;20307&quot; value=&quot;276&quot;/&gt;&lt;/object&gt;&lt;object type=&quot;3&quot; unique_id=&quot;10019&quot;&gt;&lt;property id=&quot;20148&quot; value=&quot;5&quot;/&gt;&lt;property id=&quot;20300&quot; value=&quot;Slide 16&quot;/&gt;&lt;property id=&quot;20307&quot; value=&quot;277&quot;/&gt;&lt;/object&gt;&lt;object type=&quot;3&quot; unique_id=&quot;10020&quot;&gt;&lt;property id=&quot;20148&quot; value=&quot;5&quot;/&gt;&lt;property id=&quot;20300&quot; value=&quot;Slide 17&quot;/&gt;&lt;property id=&quot;20307&quot; value=&quot;278&quot;/&gt;&lt;/object&gt;&lt;object type=&quot;3&quot; unique_id=&quot;10021&quot;&gt;&lt;property id=&quot;20148&quot; value=&quot;5&quot;/&gt;&lt;property id=&quot;20300&quot; value=&quot;Slide 18&quot;/&gt;&lt;property id=&quot;20307&quot; value=&quot;279&quot;/&gt;&lt;/object&gt;&lt;object type=&quot;3&quot; unique_id=&quot;10022&quot;&gt;&lt;property id=&quot;20148&quot; value=&quot;5&quot;/&gt;&lt;property id=&quot;20300&quot; value=&quot;Slide 19&quot;/&gt;&lt;property id=&quot;20307&quot; value=&quot;280&quot;/&gt;&lt;/object&gt;&lt;object type=&quot;3&quot; unique_id=&quot;10023&quot;&gt;&lt;property id=&quot;20148&quot; value=&quot;5&quot;/&gt;&lt;property id=&quot;20300&quot; value=&quot;Slide 20&quot;/&gt;&lt;property id=&quot;20307&quot; value=&quot;281&quot;/&gt;&lt;/object&gt;&lt;object type=&quot;3&quot; unique_id=&quot;10024&quot;&gt;&lt;property id=&quot;20148&quot; value=&quot;5&quot;/&gt;&lt;property id=&quot;20300&quot; value=&quot;Slide 21&quot;/&gt;&lt;property id=&quot;20307&quot; value=&quot;282&quot;/&gt;&lt;/object&gt;&lt;object type=&quot;3&quot; unique_id=&quot;10025&quot;&gt;&lt;property id=&quot;20148&quot; value=&quot;5&quot;/&gt;&lt;property id=&quot;20300&quot; value=&quot;Slide 22&quot;/&gt;&lt;property id=&quot;20307&quot; value=&quot;283&quot;/&gt;&lt;/object&gt;&lt;object type=&quot;3&quot; unique_id=&quot;10026&quot;&gt;&lt;property id=&quot;20148&quot; value=&quot;5&quot;/&gt;&lt;property id=&quot;20300&quot; value=&quot;Slide 23&quot;/&gt;&lt;property id=&quot;20307&quot; value=&quot;284&quot;/&gt;&lt;/object&gt;&lt;object type=&quot;3&quot; unique_id=&quot;10027&quot;&gt;&lt;property id=&quot;20148&quot; value=&quot;5&quot;/&gt;&lt;property id=&quot;20300&quot; value=&quot;Slide 25&quot;/&gt;&lt;property id=&quot;20307&quot; value=&quot;285&quot;/&gt;&lt;/object&gt;&lt;object type=&quot;3&quot; unique_id=&quot;10028&quot;&gt;&lt;property id=&quot;20148&quot; value=&quot;5&quot;/&gt;&lt;property id=&quot;20300&quot; value=&quot;Slide 26&quot;/&gt;&lt;property id=&quot;20307&quot; value=&quot;286&quot;/&gt;&lt;/object&gt;&lt;object type=&quot;3&quot; unique_id=&quot;10029&quot;&gt;&lt;property id=&quot;20148&quot; value=&quot;5&quot;/&gt;&lt;property id=&quot;20300&quot; value=&quot;Slide 27&quot;/&gt;&lt;property id=&quot;20307&quot; value=&quot;287&quot;/&gt;&lt;/object&gt;&lt;object type=&quot;3&quot; unique_id=&quot;10030&quot;&gt;&lt;property id=&quot;20148&quot; value=&quot;5&quot;/&gt;&lt;property id=&quot;20300&quot; value=&quot;Slide 29&quot;/&gt;&lt;property id=&quot;20307&quot; value=&quot;288&quot;/&gt;&lt;/object&gt;&lt;object type=&quot;3&quot; unique_id=&quot;10031&quot;&gt;&lt;property id=&quot;20148&quot; value=&quot;5&quot;/&gt;&lt;property id=&quot;20300&quot; value=&quot;Slide 30&quot;/&gt;&lt;property id=&quot;20307&quot; value=&quot;289&quot;/&gt;&lt;/object&gt;&lt;object type=&quot;3&quot; unique_id=&quot;10032&quot;&gt;&lt;property id=&quot;20148&quot; value=&quot;5&quot;/&gt;&lt;property id=&quot;20300&quot; value=&quot;Slide 31&quot;/&gt;&lt;property id=&quot;20307&quot; value=&quot;290&quot;/&gt;&lt;/object&gt;&lt;object type=&quot;3&quot; unique_id=&quot;10033&quot;&gt;&lt;property id=&quot;20148&quot; value=&quot;5&quot;/&gt;&lt;property id=&quot;20300&quot; value=&quot;Slide 32&quot;/&gt;&lt;property id=&quot;20307&quot; value=&quot;291&quot;/&gt;&lt;/object&gt;&lt;object type=&quot;3&quot; unique_id=&quot;10034&quot;&gt;&lt;property id=&quot;20148&quot; value=&quot;5&quot;/&gt;&lt;property id=&quot;20300&quot; value=&quot;Slide 35&quot;/&gt;&lt;property id=&quot;20307&quot; value=&quot;292&quot;/&gt;&lt;/object&gt;&lt;object type=&quot;3&quot; unique_id=&quot;10035&quot;&gt;&lt;property id=&quot;20148&quot; value=&quot;5&quot;/&gt;&lt;property id=&quot;20300&quot; value=&quot;Slide 37&quot;/&gt;&lt;property id=&quot;20307&quot; value=&quot;293&quot;/&gt;&lt;/object&gt;&lt;object type=&quot;3&quot; unique_id=&quot;10036&quot;&gt;&lt;property id=&quot;20148&quot; value=&quot;5&quot;/&gt;&lt;property id=&quot;20300&quot; value=&quot;Slide 38&quot;/&gt;&lt;property id=&quot;20307&quot; value=&quot;294&quot;/&gt;&lt;/object&gt;&lt;object type=&quot;3&quot; unique_id=&quot;10037&quot;&gt;&lt;property id=&quot;20148&quot; value=&quot;5&quot;/&gt;&lt;property id=&quot;20300&quot; value=&quot;Slide 39&quot;/&gt;&lt;property id=&quot;20307&quot; value=&quot;295&quot;/&gt;&lt;/object&gt;&lt;object type=&quot;3&quot; unique_id=&quot;10038&quot;&gt;&lt;property id=&quot;20148&quot; value=&quot;5&quot;/&gt;&lt;property id=&quot;20300&quot; value=&quot;Slide 40&quot;/&gt;&lt;property id=&quot;20307&quot; value=&quot;296&quot;/&gt;&lt;/object&gt;&lt;object type=&quot;3&quot; unique_id=&quot;10039&quot;&gt;&lt;property id=&quot;20148&quot; value=&quot;5&quot;/&gt;&lt;property id=&quot;20300&quot; value=&quot;Slide 41&quot;/&gt;&lt;property id=&quot;20307&quot; value=&quot;297&quot;/&gt;&lt;/object&gt;&lt;object type=&quot;3&quot; unique_id=&quot;10040&quot;&gt;&lt;property id=&quot;20148&quot; value=&quot;5&quot;/&gt;&lt;property id=&quot;20300&quot; value=&quot;Slide 42&quot;/&gt;&lt;property id=&quot;20307&quot; value=&quot;298&quot;/&gt;&lt;/object&gt;&lt;object type=&quot;3&quot; unique_id=&quot;10041&quot;&gt;&lt;property id=&quot;20148&quot; value=&quot;5&quot;/&gt;&lt;property id=&quot;20300&quot; value=&quot;Slide 43&quot;/&gt;&lt;property id=&quot;20307&quot; value=&quot;262&quot;/&gt;&lt;/object&gt;&lt;object type=&quot;3&quot; unique_id=&quot;10362&quot;&gt;&lt;property id=&quot;20148&quot; value=&quot;5&quot;/&gt;&lt;property id=&quot;20300&quot; value=&quot;Slide 24&quot;/&gt;&lt;property id=&quot;20307&quot; value=&quot;299&quot;/&gt;&lt;/object&gt;&lt;object type=&quot;3&quot; unique_id=&quot;10363&quot;&gt;&lt;property id=&quot;20148&quot; value=&quot;5&quot;/&gt;&lt;property id=&quot;20300&quot; value=&quot;Slide 28&quot;/&gt;&lt;property id=&quot;20307&quot; value=&quot;300&quot;/&gt;&lt;/object&gt;&lt;object type=&quot;3&quot; unique_id=&quot;10364&quot;&gt;&lt;property id=&quot;20148&quot; value=&quot;5&quot;/&gt;&lt;property id=&quot;20300&quot; value=&quot;Slide 33&quot;/&gt;&lt;property id=&quot;20307&quot; value=&quot;301&quot;/&gt;&lt;/object&gt;&lt;object type=&quot;3&quot; unique_id=&quot;10365&quot;&gt;&lt;property id=&quot;20148&quot; value=&quot;5&quot;/&gt;&lt;property id=&quot;20300&quot; value=&quot;Slide 34&quot;/&gt;&lt;property id=&quot;20307&quot; value=&quot;302&quot;/&gt;&lt;/object&gt;&lt;object type=&quot;3&quot; unique_id=&quot;10366&quot;&gt;&lt;property id=&quot;20148&quot; value=&quot;5&quot;/&gt;&lt;property id=&quot;20300&quot; value=&quot;Slide 36&quot;/&gt;&lt;property id=&quot;20307&quot; value=&quot;30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unu1">
  <a:themeElements>
    <a:clrScheme name="Özel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64A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3696</TotalTime>
  <Words>549</Words>
  <Application>Microsoft Office PowerPoint</Application>
  <PresentationFormat>Ekran Gösterisi (4:3)</PresentationFormat>
  <Paragraphs>54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1" baseType="lpstr">
      <vt:lpstr>Adobe Fan Heiti Std B</vt:lpstr>
      <vt:lpstr>Arial</vt:lpstr>
      <vt:lpstr>Calibri</vt:lpstr>
      <vt:lpstr>Kozuka Gothic Pr6N B</vt:lpstr>
      <vt:lpstr>Myriad Pro</vt:lpstr>
      <vt:lpstr>Times New Roman</vt:lpstr>
      <vt:lpstr>Sunu1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Samsun</cp:lastModifiedBy>
  <cp:revision>310</cp:revision>
  <dcterms:created xsi:type="dcterms:W3CDTF">2013-07-18T08:50:31Z</dcterms:created>
  <dcterms:modified xsi:type="dcterms:W3CDTF">2021-03-23T09:47:52Z</dcterms:modified>
</cp:coreProperties>
</file>